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1" r:id="rId4"/>
    <p:sldId id="262" r:id="rId5"/>
    <p:sldId id="263" r:id="rId6"/>
    <p:sldId id="266" r:id="rId7"/>
    <p:sldId id="264" r:id="rId8"/>
    <p:sldId id="267" r:id="rId9"/>
    <p:sldId id="265" r:id="rId10"/>
    <p:sldId id="268" r:id="rId11"/>
    <p:sldId id="269" r:id="rId12"/>
    <p:sldId id="27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4/7/2020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4/7/2020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4/7/2020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4/7/2020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4/7/2020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mail-priyamvadapreet@gmail.com"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1"/>
          <p:cNvSpPr txBox="1">
            <a:spLocks noChangeArrowheads="1"/>
          </p:cNvSpPr>
          <p:nvPr/>
        </p:nvSpPr>
        <p:spPr bwMode="auto">
          <a:xfrm>
            <a:off x="228600" y="533400"/>
            <a:ext cx="8686800" cy="769441"/>
          </a:xfrm>
          <a:prstGeom prst="rect">
            <a:avLst/>
          </a:prstGeom>
          <a:noFill/>
          <a:ln w="9525">
            <a:noFill/>
            <a:miter lim="800000"/>
            <a:headEnd/>
            <a:tailEnd/>
          </a:ln>
        </p:spPr>
        <p:txBody>
          <a:bodyPr>
            <a:spAutoFit/>
          </a:bodyPr>
          <a:lstStyle/>
          <a:p>
            <a:pPr algn="ctr"/>
            <a:r>
              <a:rPr lang="en-US" sz="4400" b="1" dirty="0" smtClean="0">
                <a:solidFill>
                  <a:srgbClr val="FF0000"/>
                </a:solidFill>
                <a:latin typeface="Arial" charset="0"/>
                <a:ea typeface="Times New Roman" pitchFamily="18" charset="0"/>
              </a:rPr>
              <a:t>Moral Development part-2</a:t>
            </a:r>
            <a:endParaRPr lang="en-US" sz="4400" b="1" dirty="0">
              <a:solidFill>
                <a:srgbClr val="FF0000"/>
              </a:solidFill>
              <a:latin typeface="Arial" charset="0"/>
              <a:ea typeface="Times New Roman" pitchFamily="18" charset="0"/>
            </a:endParaRPr>
          </a:p>
        </p:txBody>
      </p:sp>
      <p:pic>
        <p:nvPicPr>
          <p:cNvPr id="3075" name="Picture 3" descr="C:\Users\Dr.Priyanka\Desktop\download.jpg"/>
          <p:cNvPicPr>
            <a:picLocks noChangeAspect="1" noChangeArrowheads="1"/>
          </p:cNvPicPr>
          <p:nvPr/>
        </p:nvPicPr>
        <p:blipFill>
          <a:blip r:embed="rId2"/>
          <a:srcRect/>
          <a:stretch>
            <a:fillRect/>
          </a:stretch>
        </p:blipFill>
        <p:spPr bwMode="auto">
          <a:xfrm>
            <a:off x="3048000" y="1295400"/>
            <a:ext cx="3138487" cy="2133600"/>
          </a:xfrm>
          <a:prstGeom prst="rect">
            <a:avLst/>
          </a:prstGeom>
          <a:noFill/>
          <a:ln w="9525">
            <a:noFill/>
            <a:miter lim="800000"/>
            <a:headEnd/>
            <a:tailEnd/>
          </a:ln>
        </p:spPr>
      </p:pic>
      <p:sp>
        <p:nvSpPr>
          <p:cNvPr id="3076" name="TextBox 3"/>
          <p:cNvSpPr txBox="1">
            <a:spLocks noChangeArrowheads="1"/>
          </p:cNvSpPr>
          <p:nvPr/>
        </p:nvSpPr>
        <p:spPr bwMode="auto">
          <a:xfrm>
            <a:off x="457200" y="3581400"/>
            <a:ext cx="8305800" cy="3477875"/>
          </a:xfrm>
          <a:prstGeom prst="rect">
            <a:avLst/>
          </a:prstGeom>
          <a:noFill/>
          <a:ln w="9525">
            <a:noFill/>
            <a:miter lim="800000"/>
            <a:headEnd/>
            <a:tailEnd/>
          </a:ln>
        </p:spPr>
        <p:txBody>
          <a:bodyPr wrap="square">
            <a:spAutoFit/>
          </a:bodyPr>
          <a:lstStyle/>
          <a:p>
            <a:pPr algn="ctr"/>
            <a:r>
              <a:rPr lang="en-US" sz="2000" b="1" dirty="0" smtClean="0">
                <a:solidFill>
                  <a:srgbClr val="0070C0"/>
                </a:solidFill>
              </a:rPr>
              <a:t>PGDCP; SEMESTER-II</a:t>
            </a:r>
          </a:p>
          <a:p>
            <a:pPr algn="ctr"/>
            <a:r>
              <a:rPr lang="en-US" sz="2000" b="1" dirty="0" smtClean="0">
                <a:solidFill>
                  <a:srgbClr val="0070C0"/>
                </a:solidFill>
              </a:rPr>
              <a:t>COURSE: Life Span</a:t>
            </a:r>
            <a:endParaRPr lang="en-US" sz="2000" b="1" dirty="0">
              <a:solidFill>
                <a:srgbClr val="0070C0"/>
              </a:solidFill>
            </a:endParaRPr>
          </a:p>
          <a:p>
            <a:pPr algn="ctr"/>
            <a:r>
              <a:rPr lang="en-US" sz="2000" b="1" dirty="0">
                <a:solidFill>
                  <a:srgbClr val="0070C0"/>
                </a:solidFill>
              </a:rPr>
              <a:t> Paper </a:t>
            </a:r>
            <a:r>
              <a:rPr lang="en-US" sz="2000" b="1" dirty="0" smtClean="0">
                <a:solidFill>
                  <a:srgbClr val="0070C0"/>
                </a:solidFill>
              </a:rPr>
              <a:t>VI; </a:t>
            </a:r>
            <a:r>
              <a:rPr lang="en-US" sz="2000" b="1" dirty="0">
                <a:solidFill>
                  <a:srgbClr val="0070C0"/>
                </a:solidFill>
              </a:rPr>
              <a:t>Unit </a:t>
            </a:r>
            <a:r>
              <a:rPr lang="en-US" sz="2000" b="1" dirty="0" smtClean="0">
                <a:solidFill>
                  <a:srgbClr val="0070C0"/>
                </a:solidFill>
              </a:rPr>
              <a:t>IV</a:t>
            </a:r>
            <a:endParaRPr lang="en-US" sz="2000" b="1" dirty="0">
              <a:solidFill>
                <a:srgbClr val="0070C0"/>
              </a:solidFill>
            </a:endParaRPr>
          </a:p>
          <a:p>
            <a:pPr algn="ctr"/>
            <a:r>
              <a:rPr lang="en-US" sz="2000" b="1" dirty="0">
                <a:solidFill>
                  <a:schemeClr val="accent1"/>
                </a:solidFill>
              </a:rPr>
              <a:t>By</a:t>
            </a:r>
          </a:p>
          <a:p>
            <a:pPr algn="ctr"/>
            <a:r>
              <a:rPr lang="en-US" sz="2000" b="1" dirty="0">
                <a:solidFill>
                  <a:schemeClr val="accent1"/>
                </a:solidFill>
              </a:rPr>
              <a:t>Dr. </a:t>
            </a:r>
            <a:r>
              <a:rPr lang="en-US" sz="2000" b="1" dirty="0" err="1" smtClean="0">
                <a:solidFill>
                  <a:schemeClr val="accent1"/>
                </a:solidFill>
              </a:rPr>
              <a:t>Priyamvada</a:t>
            </a:r>
            <a:endParaRPr lang="en-US" sz="2000" b="1" dirty="0">
              <a:solidFill>
                <a:schemeClr val="accent1"/>
              </a:solidFill>
            </a:endParaRPr>
          </a:p>
          <a:p>
            <a:pPr algn="ctr"/>
            <a:r>
              <a:rPr lang="en-US" sz="2000" b="1" dirty="0" smtClean="0">
                <a:solidFill>
                  <a:srgbClr val="0070C0"/>
                </a:solidFill>
              </a:rPr>
              <a:t>Part Time/Guest Faculty</a:t>
            </a:r>
            <a:endParaRPr lang="en-US" sz="2000" b="1" dirty="0">
              <a:solidFill>
                <a:srgbClr val="0070C0"/>
              </a:solidFill>
            </a:endParaRPr>
          </a:p>
          <a:p>
            <a:pPr algn="ctr"/>
            <a:r>
              <a:rPr lang="en-US" sz="2000" b="1" dirty="0">
                <a:solidFill>
                  <a:srgbClr val="0070C0"/>
                </a:solidFill>
              </a:rPr>
              <a:t>Institute of Psychological Research and Service</a:t>
            </a:r>
          </a:p>
          <a:p>
            <a:pPr algn="ctr"/>
            <a:r>
              <a:rPr lang="en-US" sz="2000" b="1" dirty="0">
                <a:solidFill>
                  <a:srgbClr val="0070C0"/>
                </a:solidFill>
              </a:rPr>
              <a:t>Patna </a:t>
            </a:r>
            <a:r>
              <a:rPr lang="en-US" sz="2000" b="1" dirty="0" smtClean="0">
                <a:solidFill>
                  <a:srgbClr val="0070C0"/>
                </a:solidFill>
              </a:rPr>
              <a:t>University</a:t>
            </a:r>
          </a:p>
          <a:p>
            <a:pPr algn="ctr"/>
            <a:r>
              <a:rPr lang="en-US" sz="2000" b="1" dirty="0" smtClean="0">
                <a:solidFill>
                  <a:srgbClr val="0070C0"/>
                </a:solidFill>
                <a:hlinkClick r:id="rId3"/>
              </a:rPr>
              <a:t>Email-priyamvadapreet@gmail.com</a:t>
            </a:r>
            <a:endParaRPr lang="en-US" sz="2000" b="1" dirty="0" smtClean="0">
              <a:solidFill>
                <a:srgbClr val="0070C0"/>
              </a:solidFill>
            </a:endParaRPr>
          </a:p>
          <a:p>
            <a:pPr algn="ctr"/>
            <a:r>
              <a:rPr lang="en-US" sz="2000" b="1" dirty="0" smtClean="0">
                <a:solidFill>
                  <a:srgbClr val="0070C0"/>
                </a:solidFill>
              </a:rPr>
              <a:t>Contact-9693299059</a:t>
            </a:r>
          </a:p>
          <a:p>
            <a:pPr algn="ctr"/>
            <a:endParaRPr lang="en-IN" sz="2000" b="1" dirty="0">
              <a:solidFill>
                <a:srgbClr val="0070C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8. Community</a:t>
            </a:r>
            <a:endParaRPr lang="en-US" dirty="0"/>
          </a:p>
        </p:txBody>
      </p:sp>
      <p:sp>
        <p:nvSpPr>
          <p:cNvPr id="3" name="Content Placeholder 2"/>
          <p:cNvSpPr>
            <a:spLocks noGrp="1"/>
          </p:cNvSpPr>
          <p:nvPr>
            <p:ph idx="1"/>
          </p:nvPr>
        </p:nvSpPr>
        <p:spPr/>
        <p:txBody>
          <a:bodyPr/>
          <a:lstStyle/>
          <a:p>
            <a:pPr fontAlgn="base">
              <a:buNone/>
            </a:pPr>
            <a:endParaRPr lang="en-US" dirty="0" smtClean="0"/>
          </a:p>
          <a:p>
            <a:pPr fontAlgn="base">
              <a:buNone/>
            </a:pPr>
            <a:r>
              <a:rPr lang="en-US" dirty="0" smtClean="0"/>
              <a:t>	community in which the individual moves is a potent factor in moral development. The community influences on the child are </a:t>
            </a:r>
            <a:r>
              <a:rPr lang="en-US" dirty="0" err="1" smtClean="0"/>
              <a:t>Musemus</a:t>
            </a:r>
            <a:r>
              <a:rPr lang="en-US" dirty="0" smtClean="0"/>
              <a:t>, Cinema, libraries, </a:t>
            </a:r>
            <a:r>
              <a:rPr lang="en-US" dirty="0" err="1" smtClean="0"/>
              <a:t>programmes</a:t>
            </a:r>
            <a:r>
              <a:rPr lang="en-US" dirty="0" smtClean="0"/>
              <a:t> on radio and television, other recreational </a:t>
            </a:r>
            <a:r>
              <a:rPr lang="en-US" dirty="0" err="1" smtClean="0"/>
              <a:t>programmes</a:t>
            </a:r>
            <a:r>
              <a:rPr lang="en-US" dirty="0" smtClean="0"/>
              <a:t> and community environment at large.</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447800"/>
          </a:xfrm>
        </p:spPr>
        <p:txBody>
          <a:bodyPr>
            <a:normAutofit fontScale="90000"/>
          </a:bodyPr>
          <a:lstStyle/>
          <a:p>
            <a:r>
              <a:rPr lang="en-US" sz="2700" b="1" dirty="0" smtClean="0"/>
              <a:t/>
            </a:r>
            <a:br>
              <a:rPr lang="en-US" sz="2700" b="1" dirty="0" smtClean="0"/>
            </a:br>
            <a:r>
              <a:rPr lang="en-US" sz="2700" b="1" dirty="0" smtClean="0"/>
              <a:t/>
            </a:r>
            <a:br>
              <a:rPr lang="en-US" sz="2700" b="1" dirty="0" smtClean="0"/>
            </a:br>
            <a:r>
              <a:rPr lang="en-US" sz="3600" dirty="0" smtClean="0"/>
              <a:t>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100" b="1" dirty="0" smtClean="0"/>
              <a:t>Role of Teacher in Moral Development Educational </a:t>
            </a:r>
            <a:r>
              <a:rPr lang="en-US" sz="3600" b="1" dirty="0" smtClean="0"/>
              <a:t>Implications of Moral Development</a:t>
            </a:r>
            <a:endParaRPr lang="en-US" dirty="0"/>
          </a:p>
        </p:txBody>
      </p:sp>
      <p:sp>
        <p:nvSpPr>
          <p:cNvPr id="3" name="Content Placeholder 2"/>
          <p:cNvSpPr>
            <a:spLocks noGrp="1"/>
          </p:cNvSpPr>
          <p:nvPr>
            <p:ph idx="1"/>
          </p:nvPr>
        </p:nvSpPr>
        <p:spPr>
          <a:xfrm>
            <a:off x="457200" y="2362200"/>
            <a:ext cx="8229600" cy="4267200"/>
          </a:xfrm>
        </p:spPr>
        <p:txBody>
          <a:bodyPr/>
          <a:lstStyle/>
          <a:p>
            <a:r>
              <a:rPr lang="en-US" b="1" dirty="0" smtClean="0"/>
              <a:t>1 Personal example of teachers</a:t>
            </a:r>
          </a:p>
          <a:p>
            <a:r>
              <a:rPr lang="en-US" b="1" dirty="0" smtClean="0"/>
              <a:t>2. Presenting moral ideals</a:t>
            </a:r>
          </a:p>
          <a:p>
            <a:r>
              <a:rPr lang="en-US" b="1" dirty="0" smtClean="0"/>
              <a:t>3. Example of great heroes</a:t>
            </a:r>
          </a:p>
          <a:p>
            <a:r>
              <a:rPr lang="en-US" b="1" dirty="0" smtClean="0"/>
              <a:t>4. Biographies of great-men</a:t>
            </a:r>
          </a:p>
          <a:p>
            <a:r>
              <a:rPr lang="en-US" b="1" dirty="0" smtClean="0"/>
              <a:t>5. Celebration of days</a:t>
            </a:r>
          </a:p>
          <a:p>
            <a:r>
              <a:rPr lang="en-US" b="1" dirty="0" smtClean="0"/>
              <a:t>6. Other co-curricular activities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2"/>
          <p:cNvSpPr>
            <a:spLocks noGrp="1"/>
          </p:cNvSpPr>
          <p:nvPr>
            <p:ph idx="1"/>
          </p:nvPr>
        </p:nvSpPr>
        <p:spPr/>
        <p:txBody>
          <a:bodyPr/>
          <a:lstStyle/>
          <a:p>
            <a:pPr>
              <a:buNone/>
            </a:pPr>
            <a:r>
              <a:rPr lang="en-US" dirty="0" smtClean="0"/>
              <a:t>References</a:t>
            </a:r>
          </a:p>
          <a:p>
            <a:pPr>
              <a:buFont typeface="Wingdings" pitchFamily="2" charset="2"/>
              <a:buChar char="Ø"/>
            </a:pPr>
            <a:r>
              <a:rPr lang="en-US" dirty="0" smtClean="0"/>
              <a:t>Shaffer. David. R., and </a:t>
            </a:r>
            <a:r>
              <a:rPr lang="en-US" dirty="0" err="1" smtClean="0"/>
              <a:t>Kipp</a:t>
            </a:r>
            <a:r>
              <a:rPr lang="en-US" dirty="0" smtClean="0"/>
              <a:t>. Katherine., Developmental Psychology, Childhood and adolescence, 8</a:t>
            </a:r>
            <a:r>
              <a:rPr lang="en-US" baseline="30000" dirty="0" smtClean="0"/>
              <a:t>th</a:t>
            </a:r>
            <a:r>
              <a:rPr lang="en-US" dirty="0" smtClean="0"/>
              <a:t> edition, </a:t>
            </a:r>
            <a:r>
              <a:rPr lang="en-US" i="1" dirty="0" smtClean="0"/>
              <a:t>Wadsworth </a:t>
            </a:r>
            <a:r>
              <a:rPr lang="en-US" i="1" dirty="0" err="1" smtClean="0"/>
              <a:t>cengage</a:t>
            </a:r>
            <a:r>
              <a:rPr lang="en-US" i="1" dirty="0" smtClean="0"/>
              <a:t> learning.</a:t>
            </a:r>
          </a:p>
          <a:p>
            <a:pPr>
              <a:buNone/>
            </a:pPr>
            <a:endParaRPr lang="en-US" i="1" dirty="0" smtClean="0"/>
          </a:p>
          <a:p>
            <a:pPr>
              <a:buFont typeface="Wingdings" pitchFamily="2" charset="2"/>
              <a:buChar char="Ø"/>
            </a:pPr>
            <a:r>
              <a:rPr lang="en-US" dirty="0" smtClean="0"/>
              <a:t>Google images and Google search</a:t>
            </a:r>
            <a:endParaRPr lang="en-US" sz="7200" b="1" dirty="0" smtClean="0">
              <a:solidFill>
                <a:srgbClr val="FF0066"/>
              </a:solidFill>
            </a:endParaRPr>
          </a:p>
          <a:p>
            <a:pPr algn="ctr">
              <a:buFont typeface="Wingdings 2" pitchFamily="18" charset="2"/>
              <a:buNone/>
            </a:pPr>
            <a:r>
              <a:rPr lang="en-US" sz="7200" b="1" dirty="0" smtClean="0">
                <a:solidFill>
                  <a:srgbClr val="FF0066"/>
                </a:solidFill>
              </a:rPr>
              <a:t>Thank </a:t>
            </a:r>
            <a:r>
              <a:rPr lang="en-US" sz="7200" b="1" dirty="0" smtClean="0">
                <a:solidFill>
                  <a:srgbClr val="FF0066"/>
                </a:solidFill>
              </a:rPr>
              <a:t>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181600"/>
          </a:xfrm>
        </p:spPr>
        <p:txBody>
          <a:bodyPr>
            <a:normAutofit fontScale="85000" lnSpcReduction="20000"/>
          </a:bodyPr>
          <a:lstStyle/>
          <a:p>
            <a:pPr fontAlgn="base">
              <a:buNone/>
            </a:pPr>
            <a:endParaRPr lang="en-US" b="1" dirty="0" smtClean="0"/>
          </a:p>
          <a:p>
            <a:pPr fontAlgn="base"/>
            <a:r>
              <a:rPr lang="en-US" sz="2800" b="1" dirty="0" smtClean="0"/>
              <a:t>1. Family:</a:t>
            </a:r>
            <a:endParaRPr lang="en-US" sz="2800" dirty="0" smtClean="0"/>
          </a:p>
          <a:p>
            <a:pPr fontAlgn="base">
              <a:buNone/>
            </a:pPr>
            <a:r>
              <a:rPr lang="en-US" dirty="0" smtClean="0"/>
              <a:t>	Family plays an active role in the moral development of children. Ethical and moral virtues like co-operation, obedience, discipline, truthfulness, sincerity, self-submission, sympathy, love, honesty, sublimation of instincts, subordination of self, to the larger interest of the society, realizing and discharging responsibility are developed in the family. Congenial environment in the family is conducive to moral development.</a:t>
            </a:r>
          </a:p>
          <a:p>
            <a:pPr fontAlgn="base">
              <a:buNone/>
            </a:pPr>
            <a:r>
              <a:rPr lang="en-US" dirty="0" smtClean="0"/>
              <a:t>	Family members having immoral background adversely influence moral development of the child. Studies show that lower class parents tend to place greater emphasis on conformity to external authority. The middle class parents emphasize internal regulation of behavior. It may be due to the fact that the lower class boys behave more aggressively and experience less guilt in the process than the middle class boys.</a:t>
            </a:r>
          </a:p>
          <a:p>
            <a:endParaRPr lang="en-US" dirty="0"/>
          </a:p>
        </p:txBody>
      </p:sp>
      <p:sp>
        <p:nvSpPr>
          <p:cNvPr id="4" name="Title 1"/>
          <p:cNvSpPr txBox="1">
            <a:spLocks/>
          </p:cNvSpPr>
          <p:nvPr/>
        </p:nvSpPr>
        <p:spPr>
          <a:xfrm>
            <a:off x="762000" y="228600"/>
            <a:ext cx="7239000" cy="1143000"/>
          </a:xfrm>
          <a:prstGeom prst="rect">
            <a:avLst/>
          </a:prstGeom>
        </p:spPr>
        <p:txBody>
          <a:bodyPr vert="horz" lIns="45720" tIns="0" rIns="45720" bIns="0" anchor="b" anchorCtr="0">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800" b="1" i="0" u="none" strike="noStrike" kern="1200" cap="all" spc="0" normalizeH="0" baseline="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t>Factors Influencing Moral Development</a:t>
            </a:r>
            <a:endParaRPr kumimoji="0" lang="en-US" sz="38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base"/>
            <a:r>
              <a:rPr lang="en-US" dirty="0" smtClean="0"/>
              <a:t>Child rearing factors:</a:t>
            </a:r>
          </a:p>
        </p:txBody>
      </p:sp>
      <p:sp>
        <p:nvSpPr>
          <p:cNvPr id="3" name="Content Placeholder 2"/>
          <p:cNvSpPr>
            <a:spLocks noGrp="1"/>
          </p:cNvSpPr>
          <p:nvPr>
            <p:ph idx="1"/>
          </p:nvPr>
        </p:nvSpPr>
        <p:spPr/>
        <p:txBody>
          <a:bodyPr>
            <a:normAutofit/>
          </a:bodyPr>
          <a:lstStyle/>
          <a:p>
            <a:pPr fontAlgn="base"/>
            <a:r>
              <a:rPr lang="en-US" dirty="0" smtClean="0"/>
              <a:t>The child rearing practices also effect the conscience development. The love-oriented practices in child rearing are more effective in conscience development. In the families in which the child is given praise and warmth and life of reason is emphasized the conscience development takes place in an effective manner.</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 School</a:t>
            </a:r>
            <a:endParaRPr lang="en-US" dirty="0"/>
          </a:p>
        </p:txBody>
      </p:sp>
      <p:sp>
        <p:nvSpPr>
          <p:cNvPr id="3" name="Content Placeholder 2"/>
          <p:cNvSpPr>
            <a:spLocks noGrp="1"/>
          </p:cNvSpPr>
          <p:nvPr>
            <p:ph idx="1"/>
          </p:nvPr>
        </p:nvSpPr>
        <p:spPr>
          <a:xfrm>
            <a:off x="457200" y="1447800"/>
            <a:ext cx="8229600" cy="5029200"/>
          </a:xfrm>
        </p:spPr>
        <p:txBody>
          <a:bodyPr>
            <a:normAutofit fontScale="92500" lnSpcReduction="20000"/>
          </a:bodyPr>
          <a:lstStyle/>
          <a:p>
            <a:pPr fontAlgn="base">
              <a:buNone/>
            </a:pPr>
            <a:endParaRPr lang="en-US" dirty="0" smtClean="0"/>
          </a:p>
          <a:p>
            <a:pPr fontAlgn="base"/>
            <a:r>
              <a:rPr lang="en-US" dirty="0" smtClean="0"/>
              <a:t>School is said to be the fountain head of social and moral virtues. It plays an important role in moral development of students. Teacher’s personality i.e., his social and moral attitudes, habits, interests, values and beliefs, discipline in the school maintained through love, affection, sympathy, personal example of teacher exercises positive influence in moral development of students.</a:t>
            </a:r>
          </a:p>
          <a:p>
            <a:pPr fontAlgn="base"/>
            <a:r>
              <a:rPr lang="en-US" dirty="0" smtClean="0"/>
              <a:t>Co-curricular activities like mass prayer and morning assembly, social service activities, self-government, celebration of birth days of great men provide ample opportunities for the inculcation of moral qualities like honesty, obedience, truth, justice, fellow-feeling, love and respect for others. Thus the students get training in the habits and graces of moral life.</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3. </a:t>
            </a:r>
            <a:r>
              <a:rPr lang="en-US" dirty="0" err="1" smtClean="0"/>
              <a:t>Neighbourhood</a:t>
            </a:r>
            <a:endParaRPr lang="en-US" dirty="0"/>
          </a:p>
        </p:txBody>
      </p:sp>
      <p:sp>
        <p:nvSpPr>
          <p:cNvPr id="3" name="Content Placeholder 2"/>
          <p:cNvSpPr>
            <a:spLocks noGrp="1"/>
          </p:cNvSpPr>
          <p:nvPr>
            <p:ph idx="1"/>
          </p:nvPr>
        </p:nvSpPr>
        <p:spPr/>
        <p:txBody>
          <a:bodyPr/>
          <a:lstStyle/>
          <a:p>
            <a:pPr fontAlgn="base">
              <a:buNone/>
            </a:pPr>
            <a:endParaRPr lang="en-US" dirty="0" smtClean="0"/>
          </a:p>
          <a:p>
            <a:pPr fontAlgn="base"/>
            <a:r>
              <a:rPr lang="en-US" dirty="0" smtClean="0"/>
              <a:t>Interests, habits, sentiments and character of </a:t>
            </a:r>
            <a:r>
              <a:rPr lang="en-US" dirty="0" err="1" smtClean="0"/>
              <a:t>neighbours</a:t>
            </a:r>
            <a:r>
              <a:rPr lang="en-US" dirty="0" smtClean="0"/>
              <a:t> exert significant influence in moral development of children. Presence of the houses of drunkards, dacoits, gamblers and prostitutes negatively influences moral development.</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4. Religious institutions</a:t>
            </a:r>
            <a:endParaRPr lang="en-US" dirty="0"/>
          </a:p>
        </p:txBody>
      </p:sp>
      <p:sp>
        <p:nvSpPr>
          <p:cNvPr id="3" name="Content Placeholder 2"/>
          <p:cNvSpPr>
            <a:spLocks noGrp="1"/>
          </p:cNvSpPr>
          <p:nvPr>
            <p:ph idx="1"/>
          </p:nvPr>
        </p:nvSpPr>
        <p:spPr/>
        <p:txBody>
          <a:bodyPr>
            <a:normAutofit/>
          </a:bodyPr>
          <a:lstStyle/>
          <a:p>
            <a:pPr fontAlgn="base">
              <a:buNone/>
            </a:pPr>
            <a:endParaRPr lang="en-US" dirty="0" smtClean="0"/>
          </a:p>
          <a:p>
            <a:pPr fontAlgn="base"/>
            <a:r>
              <a:rPr lang="en-US" dirty="0" smtClean="0"/>
              <a:t>Religious institutions like temples, </a:t>
            </a:r>
            <a:r>
              <a:rPr lang="en-US" dirty="0" err="1" smtClean="0"/>
              <a:t>Gurudwaras</a:t>
            </a:r>
            <a:r>
              <a:rPr lang="en-US" dirty="0" smtClean="0"/>
              <a:t>, Church have been regarded as primary social and moral institutions. Religion is of dominant influence in determining social and moral attitudes and moral functioning. Thus ethnic or religious institutions significantly influence moral development of individuals.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5. Club and camp experiences</a:t>
            </a:r>
            <a:endParaRPr lang="en-US" dirty="0"/>
          </a:p>
        </p:txBody>
      </p:sp>
      <p:sp>
        <p:nvSpPr>
          <p:cNvPr id="3" name="Content Placeholder 2"/>
          <p:cNvSpPr>
            <a:spLocks noGrp="1"/>
          </p:cNvSpPr>
          <p:nvPr>
            <p:ph idx="1"/>
          </p:nvPr>
        </p:nvSpPr>
        <p:spPr/>
        <p:txBody>
          <a:bodyPr/>
          <a:lstStyle/>
          <a:p>
            <a:pPr fontAlgn="base">
              <a:buNone/>
            </a:pPr>
            <a:endParaRPr lang="en-US" dirty="0" smtClean="0"/>
          </a:p>
          <a:p>
            <a:pPr fontAlgn="base"/>
            <a:r>
              <a:rPr lang="en-US" dirty="0" smtClean="0"/>
              <a:t>Club and camp experiences prove useful in the development of valuable social and moral qualities like obedience, cheerfulness, politeness, kindness, co-operation, honesty, and loyalty.</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239000" cy="1143000"/>
          </a:xfrm>
        </p:spPr>
        <p:txBody>
          <a:bodyPr>
            <a:normAutofit/>
          </a:bodyPr>
          <a:lstStyle/>
          <a:p>
            <a:r>
              <a:rPr lang="en-US" dirty="0" smtClean="0"/>
              <a:t>6. Playmates and friends</a:t>
            </a:r>
            <a:endParaRPr lang="en-US" dirty="0"/>
          </a:p>
        </p:txBody>
      </p:sp>
      <p:sp>
        <p:nvSpPr>
          <p:cNvPr id="3" name="Content Placeholder 2"/>
          <p:cNvSpPr>
            <a:spLocks noGrp="1"/>
          </p:cNvSpPr>
          <p:nvPr>
            <p:ph idx="1"/>
          </p:nvPr>
        </p:nvSpPr>
        <p:spPr/>
        <p:txBody>
          <a:bodyPr/>
          <a:lstStyle/>
          <a:p>
            <a:pPr fontAlgn="base">
              <a:buNone/>
            </a:pPr>
            <a:endParaRPr lang="en-US" dirty="0" smtClean="0"/>
          </a:p>
          <a:p>
            <a:pPr fontAlgn="base"/>
            <a:r>
              <a:rPr lang="en-US" dirty="0" smtClean="0"/>
              <a:t>Playmates and friends have vital influence in the moral development of the child. His moral attitudes, beliefs, interests, sentiments, habit and character are influenced by playmates and companions.</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7. Culture</a:t>
            </a:r>
            <a:endParaRPr lang="en-US" dirty="0"/>
          </a:p>
        </p:txBody>
      </p:sp>
      <p:sp>
        <p:nvSpPr>
          <p:cNvPr id="3" name="Content Placeholder 2"/>
          <p:cNvSpPr>
            <a:spLocks noGrp="1"/>
          </p:cNvSpPr>
          <p:nvPr>
            <p:ph idx="1"/>
          </p:nvPr>
        </p:nvSpPr>
        <p:spPr/>
        <p:txBody>
          <a:bodyPr>
            <a:normAutofit/>
          </a:bodyPr>
          <a:lstStyle/>
          <a:p>
            <a:pPr fontAlgn="base">
              <a:buNone/>
            </a:pPr>
            <a:endParaRPr lang="en-US" dirty="0" smtClean="0"/>
          </a:p>
          <a:p>
            <a:pPr fontAlgn="base"/>
            <a:r>
              <a:rPr lang="en-US" dirty="0" smtClean="0"/>
              <a:t>The existing cultural environment exerts a powerful influence in the moral development. Customs, traditions, mores folkways and values of the groups i.e., home, school as well as society significantly influence moral development. Social traditions, customs, values and norms are unwritten laws that the child has to follow.</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30</TotalTime>
  <Words>488</Words>
  <Application>Microsoft Office PowerPoint</Application>
  <PresentationFormat>On-screen Show (4:3)</PresentationFormat>
  <Paragraphs>52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Opulent</vt:lpstr>
      <vt:lpstr>Slide 1</vt:lpstr>
      <vt:lpstr>Slide 2</vt:lpstr>
      <vt:lpstr>Child rearing factors:</vt:lpstr>
      <vt:lpstr>2. School</vt:lpstr>
      <vt:lpstr>3. Neighbourhood</vt:lpstr>
      <vt:lpstr>4. Religious institutions</vt:lpstr>
      <vt:lpstr>5. Club and camp experiences</vt:lpstr>
      <vt:lpstr>6. Playmates and friends</vt:lpstr>
      <vt:lpstr>7. Culture</vt:lpstr>
      <vt:lpstr>8. Community</vt:lpstr>
      <vt:lpstr>        Role of Teacher in Moral Development Educational Implications of Moral Development</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Vishal</dc:creator>
  <cp:lastModifiedBy>Vishal</cp:lastModifiedBy>
  <cp:revision>7</cp:revision>
  <dcterms:created xsi:type="dcterms:W3CDTF">2006-08-16T00:00:00Z</dcterms:created>
  <dcterms:modified xsi:type="dcterms:W3CDTF">2020-04-07T18:09:18Z</dcterms:modified>
</cp:coreProperties>
</file>